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03" autoAdjust="0"/>
    <p:restoredTop sz="94660"/>
  </p:normalViewPr>
  <p:slideViewPr>
    <p:cSldViewPr snapToGrid="0">
      <p:cViewPr varScale="1">
        <p:scale>
          <a:sx n="122" d="100"/>
          <a:sy n="122" d="100"/>
        </p:scale>
        <p:origin x="100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50D06-1EFC-4472-BC83-3B885C2DD21F}" type="datetimeFigureOut">
              <a:rPr lang="ru-RU" smtClean="0"/>
              <a:t>18.12.2021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60A43-9979-4486-8AF5-38F110D7280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64014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50D06-1EFC-4472-BC83-3B885C2DD21F}" type="datetimeFigureOut">
              <a:rPr lang="ru-RU" smtClean="0"/>
              <a:t>18.12.2021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60A43-9979-4486-8AF5-38F110D7280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9511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50D06-1EFC-4472-BC83-3B885C2DD21F}" type="datetimeFigureOut">
              <a:rPr lang="ru-RU" smtClean="0"/>
              <a:t>18.12.2021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60A43-9979-4486-8AF5-38F110D7280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070648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50D06-1EFC-4472-BC83-3B885C2DD21F}" type="datetimeFigureOut">
              <a:rPr lang="ru-RU" smtClean="0"/>
              <a:t>18.12.2021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60A43-9979-4486-8AF5-38F110D7280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638338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50D06-1EFC-4472-BC83-3B885C2DD21F}" type="datetimeFigureOut">
              <a:rPr lang="ru-RU" smtClean="0"/>
              <a:t>18.12.2021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60A43-9979-4486-8AF5-38F110D7280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49264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50D06-1EFC-4472-BC83-3B885C2DD21F}" type="datetimeFigureOut">
              <a:rPr lang="ru-RU" smtClean="0"/>
              <a:t>18.12.2021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60A43-9979-4486-8AF5-38F110D7280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32818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50D06-1EFC-4472-BC83-3B885C2DD21F}" type="datetimeFigureOut">
              <a:rPr lang="ru-RU" smtClean="0"/>
              <a:t>18.12.2021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60A43-9979-4486-8AF5-38F110D7280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18232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50D06-1EFC-4472-BC83-3B885C2DD21F}" type="datetimeFigureOut">
              <a:rPr lang="ru-RU" smtClean="0"/>
              <a:t>18.12.2021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60A43-9979-4486-8AF5-38F110D7280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40733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50D06-1EFC-4472-BC83-3B885C2DD21F}" type="datetimeFigureOut">
              <a:rPr lang="ru-RU" smtClean="0"/>
              <a:t>18.12.2021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60A43-9979-4486-8AF5-38F110D7280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22647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50D06-1EFC-4472-BC83-3B885C2DD21F}" type="datetimeFigureOut">
              <a:rPr lang="ru-RU" smtClean="0"/>
              <a:t>18.12.2021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60A43-9979-4486-8AF5-38F110D7280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49659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50D06-1EFC-4472-BC83-3B885C2DD21F}" type="datetimeFigureOut">
              <a:rPr lang="ru-RU" smtClean="0"/>
              <a:t>18.12.2021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60A43-9979-4486-8AF5-38F110D7280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53110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A50D06-1EFC-4472-BC83-3B885C2DD21F}" type="datetimeFigureOut">
              <a:rPr lang="ru-RU" smtClean="0"/>
              <a:t>18.12.2021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660A43-9979-4486-8AF5-38F110D7280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03747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sz="4800" dirty="0" smtClean="0"/>
              <a:t>Разработка графического приложения на языке </a:t>
            </a:r>
            <a:r>
              <a:rPr lang="en-US" sz="4800" dirty="0" smtClean="0"/>
              <a:t>python</a:t>
            </a:r>
            <a:endParaRPr lang="ru-RU" sz="48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r"/>
            <a:r>
              <a:rPr lang="ru-RU" sz="2000" dirty="0" smtClean="0"/>
              <a:t>выполнил </a:t>
            </a:r>
            <a:r>
              <a:rPr lang="ru-RU" sz="2000" dirty="0" err="1" smtClean="0"/>
              <a:t>Каташевцев</a:t>
            </a:r>
            <a:r>
              <a:rPr lang="ru-RU" sz="2000" dirty="0" smtClean="0"/>
              <a:t> </a:t>
            </a:r>
            <a:r>
              <a:rPr lang="ru-RU" sz="2000" dirty="0"/>
              <a:t>Михаил </a:t>
            </a:r>
            <a:r>
              <a:rPr lang="ru-RU" sz="2000" dirty="0" smtClean="0"/>
              <a:t>Дмитриевич</a:t>
            </a:r>
          </a:p>
          <a:p>
            <a:pPr algn="r"/>
            <a:r>
              <a:rPr lang="ru-RU" sz="2000" dirty="0" smtClean="0"/>
              <a:t>Школа №123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3709436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8650" y="489194"/>
            <a:ext cx="7886700" cy="5075359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ru-RU" dirty="0" smtClean="0"/>
              <a:t>Цель</a:t>
            </a:r>
          </a:p>
          <a:p>
            <a:r>
              <a:rPr lang="ru-RU" dirty="0" smtClean="0"/>
              <a:t>Необходимо, используя, навыки полученные в процессе обучения в «Сетевом Лицее ИРНИТУ» разработать интерактивное графическое приложение на языке </a:t>
            </a:r>
            <a:r>
              <a:rPr lang="en-US" dirty="0" smtClean="0"/>
              <a:t>python</a:t>
            </a:r>
          </a:p>
          <a:p>
            <a:pPr marL="0" indent="0">
              <a:buNone/>
            </a:pPr>
            <a:r>
              <a:rPr lang="ru-RU" dirty="0" smtClean="0"/>
              <a:t>Задачи</a:t>
            </a:r>
          </a:p>
          <a:p>
            <a:r>
              <a:rPr lang="ru-RU" dirty="0" smtClean="0"/>
              <a:t>Приложение должно содержать форму с морским пейзажем с тремя кораблями и солнцем</a:t>
            </a:r>
          </a:p>
          <a:p>
            <a:r>
              <a:rPr lang="ru-RU" dirty="0" smtClean="0"/>
              <a:t>На форме должна присутствовать возможность управлять положением кораблей и солнца с помощью ползунков</a:t>
            </a:r>
          </a:p>
          <a:p>
            <a:r>
              <a:rPr lang="ru-RU" dirty="0" smtClean="0">
                <a:solidFill>
                  <a:srgbClr val="FF0000"/>
                </a:solidFill>
              </a:rPr>
              <a:t>…еще </a:t>
            </a:r>
            <a:r>
              <a:rPr lang="ru-RU" dirty="0">
                <a:solidFill>
                  <a:srgbClr val="FF0000"/>
                </a:solidFill>
              </a:rPr>
              <a:t>какая-нибудь </a:t>
            </a:r>
            <a:r>
              <a:rPr lang="ru-RU" dirty="0" err="1">
                <a:solidFill>
                  <a:srgbClr val="FF0000"/>
                </a:solidFill>
              </a:rPr>
              <a:t>фича</a:t>
            </a:r>
            <a:endParaRPr lang="ru-RU" dirty="0">
              <a:solidFill>
                <a:srgbClr val="FF0000"/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77077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Навыки и умения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В ходе работы над проектом мне пригодились следующие навыки</a:t>
            </a:r>
          </a:p>
          <a:p>
            <a:r>
              <a:rPr lang="ru-RU" dirty="0" smtClean="0"/>
              <a:t>умение объявлять переменные</a:t>
            </a:r>
          </a:p>
          <a:p>
            <a:r>
              <a:rPr lang="ru-RU" dirty="0" smtClean="0"/>
              <a:t>умение работать с библиотекой </a:t>
            </a:r>
            <a:r>
              <a:rPr lang="en-US" dirty="0" err="1" smtClean="0"/>
              <a:t>tkinter</a:t>
            </a:r>
            <a:endParaRPr lang="en-US" dirty="0" smtClean="0"/>
          </a:p>
          <a:p>
            <a:r>
              <a:rPr lang="ru-RU" dirty="0" smtClean="0"/>
              <a:t>умение создавать собственные функции</a:t>
            </a:r>
          </a:p>
          <a:p>
            <a:r>
              <a:rPr lang="ru-RU" dirty="0" smtClean="0"/>
              <a:t>умение привязывать функции к событиям формы</a:t>
            </a:r>
          </a:p>
          <a:p>
            <a:r>
              <a:rPr lang="ru-RU" dirty="0" smtClean="0">
                <a:solidFill>
                  <a:srgbClr val="FF0000"/>
                </a:solidFill>
              </a:rPr>
              <a:t>… ну и еще чего-нибудь</a:t>
            </a:r>
            <a:endParaRPr lang="ru-RU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4366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Общий вид приложения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8649" y="1468134"/>
            <a:ext cx="7886702" cy="48747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226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Управление солнцем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8650" y="1476162"/>
            <a:ext cx="7886700" cy="4874782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3929429" y="5298831"/>
            <a:ext cx="945661" cy="586154"/>
          </a:xfrm>
          <a:prstGeom prst="rect">
            <a:avLst/>
          </a:prstGeom>
          <a:noFill/>
          <a:ln w="5715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9" name="Прямая со стрелкой 8"/>
          <p:cNvCxnSpPr/>
          <p:nvPr/>
        </p:nvCxnSpPr>
        <p:spPr>
          <a:xfrm>
            <a:off x="3196494" y="5114226"/>
            <a:ext cx="640859" cy="481590"/>
          </a:xfrm>
          <a:prstGeom prst="straightConnector1">
            <a:avLst/>
          </a:prstGeom>
          <a:ln w="76200"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 flipV="1">
            <a:off x="4650154" y="3610707"/>
            <a:ext cx="922215" cy="1578708"/>
          </a:xfrm>
          <a:prstGeom prst="straightConnector1">
            <a:avLst/>
          </a:prstGeom>
          <a:ln w="76200"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96923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Управление кораблями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8650" y="1486941"/>
            <a:ext cx="7886700" cy="4874782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723537" y="5882969"/>
            <a:ext cx="875322" cy="390770"/>
          </a:xfrm>
          <a:prstGeom prst="rect">
            <a:avLst/>
          </a:prstGeom>
          <a:noFill/>
          <a:ln w="5715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3380156" y="5875154"/>
            <a:ext cx="875322" cy="390770"/>
          </a:xfrm>
          <a:prstGeom prst="rect">
            <a:avLst/>
          </a:prstGeom>
          <a:noFill/>
          <a:ln w="571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5843100" y="5882969"/>
            <a:ext cx="875322" cy="390770"/>
          </a:xfrm>
          <a:prstGeom prst="rect">
            <a:avLst/>
          </a:prstGeom>
          <a:noFill/>
          <a:ln w="571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0" name="Прямая со стрелкой 9"/>
          <p:cNvCxnSpPr/>
          <p:nvPr/>
        </p:nvCxnSpPr>
        <p:spPr>
          <a:xfrm flipV="1">
            <a:off x="1406769" y="4728308"/>
            <a:ext cx="1086339" cy="1175269"/>
          </a:xfrm>
          <a:prstGeom prst="straightConnector1">
            <a:avLst/>
          </a:prstGeom>
          <a:ln w="76200"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 flipV="1">
            <a:off x="3874720" y="4978400"/>
            <a:ext cx="1142757" cy="896754"/>
          </a:xfrm>
          <a:prstGeom prst="straightConnector1">
            <a:avLst/>
          </a:prstGeom>
          <a:ln w="7620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 flipV="1">
            <a:off x="6332659" y="4927981"/>
            <a:ext cx="771526" cy="934442"/>
          </a:xfrm>
          <a:prstGeom prst="straightConnector1">
            <a:avLst/>
          </a:prstGeom>
          <a:ln w="76200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57226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Код </a:t>
            </a:r>
            <a:r>
              <a:rPr lang="ru-RU" dirty="0" err="1" smtClean="0"/>
              <a:t>отрисовки</a:t>
            </a:r>
            <a:r>
              <a:rPr lang="ru-RU" dirty="0" smtClean="0"/>
              <a:t> корабля</a:t>
            </a:r>
            <a:endParaRPr lang="ru-RU" dirty="0"/>
          </a:p>
        </p:txBody>
      </p:sp>
      <p:sp>
        <p:nvSpPr>
          <p:cNvPr id="5" name="Rectangle 2"/>
          <p:cNvSpPr>
            <a:spLocks noGrp="1" noChangeArrowheads="1"/>
          </p:cNvSpPr>
          <p:nvPr>
            <p:ph idx="1"/>
          </p:nvPr>
        </p:nvSpPr>
        <p:spPr bwMode="auto">
          <a:xfrm>
            <a:off x="628650" y="1623577"/>
            <a:ext cx="7776488" cy="1754326"/>
          </a:xfrm>
          <a:prstGeom prst="rect">
            <a:avLst/>
          </a:prstGeom>
          <a:solidFill>
            <a:srgbClr val="292A2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200" b="1" i="0" u="none" strike="noStrike" cap="none" normalizeH="0" baseline="0" dirty="0" err="1" smtClean="0">
                <a:ln>
                  <a:noFill/>
                </a:ln>
                <a:solidFill>
                  <a:srgbClr val="FC5FA3"/>
                </a:solidFill>
                <a:effectLst/>
                <a:latin typeface="JetBrains Mono"/>
              </a:rPr>
              <a:t>def</a:t>
            </a:r>
            <a:r>
              <a:rPr kumimoji="0" lang="ru-RU" altLang="ru-RU" sz="1200" b="1" i="0" u="none" strike="noStrike" cap="none" normalizeH="0" baseline="0" dirty="0" smtClean="0">
                <a:ln>
                  <a:noFill/>
                </a:ln>
                <a:solidFill>
                  <a:srgbClr val="FC5FA3"/>
                </a:solidFill>
                <a:effectLst/>
                <a:latin typeface="JetBrains Mono"/>
              </a:rPr>
              <a:t> </a:t>
            </a:r>
            <a:r>
              <a:rPr kumimoji="0" lang="ru-RU" altLang="ru-RU" sz="1200" b="0" i="0" u="none" strike="noStrike" cap="none" normalizeH="0" baseline="0" dirty="0" err="1" smtClean="0">
                <a:ln>
                  <a:noFill/>
                </a:ln>
                <a:solidFill>
                  <a:srgbClr val="41A1C0"/>
                </a:solidFill>
                <a:effectLst/>
                <a:latin typeface="JetBrains Mono"/>
              </a:rPr>
              <a:t>draw_ship</a:t>
            </a: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JetBrains Mono"/>
              </a:rPr>
              <a:t>(x, y):</a:t>
            </a:r>
            <a:b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JetBrains Mono"/>
              </a:rPr>
            </a:b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JetBrains Mono"/>
              </a:rPr>
              <a:t>    </a:t>
            </a:r>
            <a:r>
              <a:rPr kumimoji="0" lang="ru-RU" altLang="ru-RU" sz="1200" b="0" i="0" u="none" strike="noStrike" cap="none" normalizeH="0" baseline="0" dirty="0" err="1" smtClean="0">
                <a:ln>
                  <a:noFill/>
                </a:ln>
                <a:solidFill>
                  <a:srgbClr val="FFFFFF"/>
                </a:solidFill>
                <a:effectLst/>
                <a:latin typeface="JetBrains Mono"/>
              </a:rPr>
              <a:t>canvas.</a:t>
            </a:r>
            <a:r>
              <a:rPr kumimoji="0" lang="ru-RU" altLang="ru-RU" sz="1200" b="0" i="0" u="none" strike="noStrike" cap="none" normalizeH="0" baseline="0" dirty="0" err="1" smtClean="0">
                <a:ln>
                  <a:noFill/>
                </a:ln>
                <a:solidFill>
                  <a:srgbClr val="67B7A4"/>
                </a:solidFill>
                <a:effectLst/>
                <a:latin typeface="JetBrains Mono"/>
              </a:rPr>
              <a:t>create_polygon</a:t>
            </a: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JetBrains Mono"/>
              </a:rPr>
              <a:t>(x + </a:t>
            </a: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D0BF69"/>
                </a:solidFill>
                <a:effectLst/>
                <a:latin typeface="JetBrains Mono"/>
              </a:rPr>
              <a:t>50</a:t>
            </a: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JetBrains Mono"/>
              </a:rPr>
              <a:t>, y + </a:t>
            </a: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D0BF69"/>
                </a:solidFill>
                <a:effectLst/>
                <a:latin typeface="JetBrains Mono"/>
              </a:rPr>
              <a:t>300</a:t>
            </a: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JetBrains Mono"/>
              </a:rPr>
              <a:t>, x + </a:t>
            </a: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D0BF69"/>
                </a:solidFill>
                <a:effectLst/>
                <a:latin typeface="JetBrains Mono"/>
              </a:rPr>
              <a:t>100</a:t>
            </a: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JetBrains Mono"/>
              </a:rPr>
              <a:t>, y + </a:t>
            </a: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D0BF69"/>
                </a:solidFill>
                <a:effectLst/>
                <a:latin typeface="JetBrains Mono"/>
              </a:rPr>
              <a:t>300</a:t>
            </a: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JetBrains Mono"/>
              </a:rPr>
              <a:t>, x + </a:t>
            </a: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D0BF69"/>
                </a:solidFill>
                <a:effectLst/>
                <a:latin typeface="JetBrains Mono"/>
              </a:rPr>
              <a:t>100</a:t>
            </a: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JetBrains Mono"/>
              </a:rPr>
              <a:t>, y + </a:t>
            </a: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D0BF69"/>
                </a:solidFill>
                <a:effectLst/>
                <a:latin typeface="JetBrains Mono"/>
              </a:rPr>
              <a:t>350</a:t>
            </a: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JetBrains Mono"/>
              </a:rPr>
              <a:t>, </a:t>
            </a:r>
            <a:r>
              <a:rPr kumimoji="0" lang="ru-RU" altLang="ru-RU" sz="1200" b="0" i="0" u="none" strike="noStrike" cap="none" normalizeH="0" baseline="0" dirty="0" err="1" smtClean="0">
                <a:ln>
                  <a:noFill/>
                </a:ln>
                <a:solidFill>
                  <a:srgbClr val="A9B7C6"/>
                </a:solidFill>
                <a:effectLst/>
                <a:latin typeface="JetBrains Mono"/>
              </a:rPr>
              <a:t>fill</a:t>
            </a: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JetBrains Mono"/>
              </a:rPr>
              <a:t>=</a:t>
            </a: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FC6A5D"/>
                </a:solidFill>
                <a:effectLst/>
                <a:latin typeface="JetBrains Mono"/>
              </a:rPr>
              <a:t>"#F67824"</a:t>
            </a: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JetBrains Mono"/>
              </a:rPr>
              <a:t>)</a:t>
            </a:r>
            <a:b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JetBrains Mono"/>
              </a:rPr>
            </a:b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JetBrains Mono"/>
              </a:rPr>
              <a:t>    </a:t>
            </a:r>
            <a:r>
              <a:rPr kumimoji="0" lang="ru-RU" altLang="ru-RU" sz="1200" b="0" i="0" u="none" strike="noStrike" cap="none" normalizeH="0" baseline="0" dirty="0" err="1" smtClean="0">
                <a:ln>
                  <a:noFill/>
                </a:ln>
                <a:solidFill>
                  <a:srgbClr val="FFFFFF"/>
                </a:solidFill>
                <a:effectLst/>
                <a:latin typeface="JetBrains Mono"/>
              </a:rPr>
              <a:t>canvas.</a:t>
            </a:r>
            <a:r>
              <a:rPr kumimoji="0" lang="ru-RU" altLang="ru-RU" sz="1200" b="0" i="0" u="none" strike="noStrike" cap="none" normalizeH="0" baseline="0" dirty="0" err="1" smtClean="0">
                <a:ln>
                  <a:noFill/>
                </a:ln>
                <a:solidFill>
                  <a:srgbClr val="67B7A4"/>
                </a:solidFill>
                <a:effectLst/>
                <a:latin typeface="JetBrains Mono"/>
              </a:rPr>
              <a:t>create_rectangle</a:t>
            </a: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JetBrains Mono"/>
              </a:rPr>
              <a:t>(x + </a:t>
            </a: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D0BF69"/>
                </a:solidFill>
                <a:effectLst/>
                <a:latin typeface="JetBrains Mono"/>
              </a:rPr>
              <a:t>104</a:t>
            </a: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JetBrains Mono"/>
              </a:rPr>
              <a:t>, y + </a:t>
            </a: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D0BF69"/>
                </a:solidFill>
                <a:effectLst/>
                <a:latin typeface="JetBrains Mono"/>
              </a:rPr>
              <a:t>300</a:t>
            </a: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JetBrains Mono"/>
              </a:rPr>
              <a:t>, x + </a:t>
            </a: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D0BF69"/>
                </a:solidFill>
                <a:effectLst/>
                <a:latin typeface="JetBrains Mono"/>
              </a:rPr>
              <a:t>154</a:t>
            </a: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JetBrains Mono"/>
              </a:rPr>
              <a:t>, y + </a:t>
            </a: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D0BF69"/>
                </a:solidFill>
                <a:effectLst/>
                <a:latin typeface="JetBrains Mono"/>
              </a:rPr>
              <a:t>350</a:t>
            </a: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JetBrains Mono"/>
              </a:rPr>
              <a:t>, </a:t>
            </a:r>
            <a:r>
              <a:rPr kumimoji="0" lang="ru-RU" altLang="ru-RU" sz="1200" b="0" i="0" u="none" strike="noStrike" cap="none" normalizeH="0" baseline="0" dirty="0" err="1" smtClean="0">
                <a:ln>
                  <a:noFill/>
                </a:ln>
                <a:solidFill>
                  <a:srgbClr val="A9B7C6"/>
                </a:solidFill>
                <a:effectLst/>
                <a:latin typeface="JetBrains Mono"/>
              </a:rPr>
              <a:t>fill</a:t>
            </a: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JetBrains Mono"/>
              </a:rPr>
              <a:t>=</a:t>
            </a: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FC6A5D"/>
                </a:solidFill>
                <a:effectLst/>
                <a:latin typeface="JetBrains Mono"/>
              </a:rPr>
              <a:t>"#62B999"</a:t>
            </a: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JetBrains Mono"/>
              </a:rPr>
              <a:t>, </a:t>
            </a:r>
            <a:r>
              <a:rPr kumimoji="0" lang="ru-RU" altLang="ru-RU" sz="1200" b="0" i="0" u="none" strike="noStrike" cap="none" normalizeH="0" baseline="0" dirty="0" err="1" smtClean="0">
                <a:ln>
                  <a:noFill/>
                </a:ln>
                <a:solidFill>
                  <a:srgbClr val="A9B7C6"/>
                </a:solidFill>
                <a:effectLst/>
                <a:latin typeface="JetBrains Mono"/>
              </a:rPr>
              <a:t>outline</a:t>
            </a: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JetBrains Mono"/>
              </a:rPr>
              <a:t>=</a:t>
            </a: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FC6A5D"/>
                </a:solidFill>
                <a:effectLst/>
                <a:latin typeface="JetBrains Mono"/>
              </a:rPr>
              <a:t>""</a:t>
            </a: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JetBrains Mono"/>
              </a:rPr>
              <a:t>)</a:t>
            </a:r>
            <a:b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JetBrains Mono"/>
              </a:rPr>
            </a:b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JetBrains Mono"/>
              </a:rPr>
              <a:t>    </a:t>
            </a:r>
            <a:r>
              <a:rPr kumimoji="0" lang="ru-RU" altLang="ru-RU" sz="1200" b="0" i="0" u="none" strike="noStrike" cap="none" normalizeH="0" baseline="0" dirty="0" err="1" smtClean="0">
                <a:ln>
                  <a:noFill/>
                </a:ln>
                <a:solidFill>
                  <a:srgbClr val="FFFFFF"/>
                </a:solidFill>
                <a:effectLst/>
                <a:latin typeface="JetBrains Mono"/>
              </a:rPr>
              <a:t>canvas.</a:t>
            </a:r>
            <a:r>
              <a:rPr kumimoji="0" lang="ru-RU" altLang="ru-RU" sz="1200" b="0" i="0" u="none" strike="noStrike" cap="none" normalizeH="0" baseline="0" dirty="0" err="1" smtClean="0">
                <a:ln>
                  <a:noFill/>
                </a:ln>
                <a:solidFill>
                  <a:srgbClr val="67B7A4"/>
                </a:solidFill>
                <a:effectLst/>
                <a:latin typeface="JetBrains Mono"/>
              </a:rPr>
              <a:t>create_polygon</a:t>
            </a: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JetBrains Mono"/>
              </a:rPr>
              <a:t>(x + </a:t>
            </a: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D0BF69"/>
                </a:solidFill>
                <a:effectLst/>
                <a:latin typeface="JetBrains Mono"/>
              </a:rPr>
              <a:t>158</a:t>
            </a: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JetBrains Mono"/>
              </a:rPr>
              <a:t>, y + </a:t>
            </a: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D0BF69"/>
                </a:solidFill>
                <a:effectLst/>
                <a:latin typeface="JetBrains Mono"/>
              </a:rPr>
              <a:t>300</a:t>
            </a: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JetBrains Mono"/>
              </a:rPr>
              <a:t>, x + </a:t>
            </a: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D0BF69"/>
                </a:solidFill>
                <a:effectLst/>
                <a:latin typeface="JetBrains Mono"/>
              </a:rPr>
              <a:t>158</a:t>
            </a: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JetBrains Mono"/>
              </a:rPr>
              <a:t>, y + </a:t>
            </a: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D0BF69"/>
                </a:solidFill>
                <a:effectLst/>
                <a:latin typeface="JetBrains Mono"/>
              </a:rPr>
              <a:t>350</a:t>
            </a: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JetBrains Mono"/>
              </a:rPr>
              <a:t>, x + </a:t>
            </a: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D0BF69"/>
                </a:solidFill>
                <a:effectLst/>
                <a:latin typeface="JetBrains Mono"/>
              </a:rPr>
              <a:t>208</a:t>
            </a: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JetBrains Mono"/>
              </a:rPr>
              <a:t>, y + </a:t>
            </a: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D0BF69"/>
                </a:solidFill>
                <a:effectLst/>
                <a:latin typeface="JetBrains Mono"/>
              </a:rPr>
              <a:t>350</a:t>
            </a: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JetBrains Mono"/>
              </a:rPr>
              <a:t>, </a:t>
            </a:r>
            <a:r>
              <a:rPr kumimoji="0" lang="ru-RU" altLang="ru-RU" sz="1200" b="0" i="0" u="none" strike="noStrike" cap="none" normalizeH="0" baseline="0" dirty="0" err="1" smtClean="0">
                <a:ln>
                  <a:noFill/>
                </a:ln>
                <a:solidFill>
                  <a:srgbClr val="A9B7C6"/>
                </a:solidFill>
                <a:effectLst/>
                <a:latin typeface="JetBrains Mono"/>
              </a:rPr>
              <a:t>fill</a:t>
            </a: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JetBrains Mono"/>
              </a:rPr>
              <a:t>=</a:t>
            </a: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FC6A5D"/>
                </a:solidFill>
                <a:effectLst/>
                <a:latin typeface="JetBrains Mono"/>
              </a:rPr>
              <a:t>"#513F35"</a:t>
            </a: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JetBrains Mono"/>
              </a:rPr>
              <a:t>)</a:t>
            </a:r>
            <a:b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JetBrains Mono"/>
              </a:rPr>
            </a:b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JetBrains Mono"/>
              </a:rPr>
              <a:t>    </a:t>
            </a:r>
            <a:r>
              <a:rPr kumimoji="0" lang="ru-RU" altLang="ru-RU" sz="1200" b="0" i="0" u="none" strike="noStrike" cap="none" normalizeH="0" baseline="0" dirty="0" err="1" smtClean="0">
                <a:ln>
                  <a:noFill/>
                </a:ln>
                <a:solidFill>
                  <a:srgbClr val="FFFFFF"/>
                </a:solidFill>
                <a:effectLst/>
                <a:latin typeface="JetBrains Mono"/>
              </a:rPr>
              <a:t>canvas.</a:t>
            </a:r>
            <a:r>
              <a:rPr kumimoji="0" lang="ru-RU" altLang="ru-RU" sz="1200" b="0" i="0" u="none" strike="noStrike" cap="none" normalizeH="0" baseline="0" dirty="0" err="1" smtClean="0">
                <a:ln>
                  <a:noFill/>
                </a:ln>
                <a:solidFill>
                  <a:srgbClr val="67B7A4"/>
                </a:solidFill>
                <a:effectLst/>
                <a:latin typeface="JetBrains Mono"/>
              </a:rPr>
              <a:t>create_polygon</a:t>
            </a: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JetBrains Mono"/>
              </a:rPr>
              <a:t>(x + </a:t>
            </a: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D0BF69"/>
                </a:solidFill>
                <a:effectLst/>
                <a:latin typeface="JetBrains Mono"/>
              </a:rPr>
              <a:t>162</a:t>
            </a: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JetBrains Mono"/>
              </a:rPr>
              <a:t>, y + </a:t>
            </a: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D0BF69"/>
                </a:solidFill>
                <a:effectLst/>
                <a:latin typeface="JetBrains Mono"/>
              </a:rPr>
              <a:t>300</a:t>
            </a: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JetBrains Mono"/>
              </a:rPr>
              <a:t>, x + </a:t>
            </a: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D0BF69"/>
                </a:solidFill>
                <a:effectLst/>
                <a:latin typeface="JetBrains Mono"/>
              </a:rPr>
              <a:t>212</a:t>
            </a: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JetBrains Mono"/>
              </a:rPr>
              <a:t>, y + </a:t>
            </a: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D0BF69"/>
                </a:solidFill>
                <a:effectLst/>
                <a:latin typeface="JetBrains Mono"/>
              </a:rPr>
              <a:t>300</a:t>
            </a: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JetBrains Mono"/>
              </a:rPr>
              <a:t>, x + </a:t>
            </a: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D0BF69"/>
                </a:solidFill>
                <a:effectLst/>
                <a:latin typeface="JetBrains Mono"/>
              </a:rPr>
              <a:t>262</a:t>
            </a: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JetBrains Mono"/>
              </a:rPr>
              <a:t>, y + </a:t>
            </a: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D0BF69"/>
                </a:solidFill>
                <a:effectLst/>
                <a:latin typeface="JetBrains Mono"/>
              </a:rPr>
              <a:t>350</a:t>
            </a: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JetBrains Mono"/>
              </a:rPr>
              <a:t>, x + </a:t>
            </a: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D0BF69"/>
                </a:solidFill>
                <a:effectLst/>
                <a:latin typeface="JetBrains Mono"/>
              </a:rPr>
              <a:t>212</a:t>
            </a: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JetBrains Mono"/>
              </a:rPr>
              <a:t>, y + </a:t>
            </a: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D0BF69"/>
                </a:solidFill>
                <a:effectLst/>
                <a:latin typeface="JetBrains Mono"/>
              </a:rPr>
              <a:t>350</a:t>
            </a: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JetBrains Mono"/>
              </a:rPr>
              <a:t>, </a:t>
            </a:r>
            <a:r>
              <a:rPr kumimoji="0" lang="ru-RU" altLang="ru-RU" sz="1200" b="0" i="0" u="none" strike="noStrike" cap="none" normalizeH="0" baseline="0" dirty="0" err="1" smtClean="0">
                <a:ln>
                  <a:noFill/>
                </a:ln>
                <a:solidFill>
                  <a:srgbClr val="A9B7C6"/>
                </a:solidFill>
                <a:effectLst/>
                <a:latin typeface="JetBrains Mono"/>
              </a:rPr>
              <a:t>fill</a:t>
            </a: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JetBrains Mono"/>
              </a:rPr>
              <a:t>=</a:t>
            </a: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FC6A5D"/>
                </a:solidFill>
                <a:effectLst/>
                <a:latin typeface="JetBrains Mono"/>
              </a:rPr>
              <a:t>"#B63E3F"</a:t>
            </a: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JetBrains Mono"/>
              </a:rPr>
              <a:t>)</a:t>
            </a:r>
            <a:b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JetBrains Mono"/>
              </a:rPr>
            </a:b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JetBrains Mono"/>
              </a:rPr>
              <a:t>    </a:t>
            </a:r>
            <a:r>
              <a:rPr kumimoji="0" lang="ru-RU" altLang="ru-RU" sz="1200" b="0" i="0" u="none" strike="noStrike" cap="none" normalizeH="0" baseline="0" dirty="0" err="1" smtClean="0">
                <a:ln>
                  <a:noFill/>
                </a:ln>
                <a:solidFill>
                  <a:srgbClr val="FFFFFF"/>
                </a:solidFill>
                <a:effectLst/>
                <a:latin typeface="JetBrains Mono"/>
              </a:rPr>
              <a:t>canvas.</a:t>
            </a:r>
            <a:r>
              <a:rPr kumimoji="0" lang="ru-RU" altLang="ru-RU" sz="1200" b="0" i="0" u="none" strike="noStrike" cap="none" normalizeH="0" baseline="0" dirty="0" err="1" smtClean="0">
                <a:ln>
                  <a:noFill/>
                </a:ln>
                <a:solidFill>
                  <a:srgbClr val="67B7A4"/>
                </a:solidFill>
                <a:effectLst/>
                <a:latin typeface="JetBrains Mono"/>
              </a:rPr>
              <a:t>create_polygon</a:t>
            </a: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JetBrains Mono"/>
              </a:rPr>
              <a:t>(x + </a:t>
            </a: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D0BF69"/>
                </a:solidFill>
                <a:effectLst/>
                <a:latin typeface="JetBrains Mono"/>
              </a:rPr>
              <a:t>216</a:t>
            </a: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JetBrains Mono"/>
              </a:rPr>
              <a:t>, y + </a:t>
            </a: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D0BF69"/>
                </a:solidFill>
                <a:effectLst/>
                <a:latin typeface="JetBrains Mono"/>
              </a:rPr>
              <a:t>300</a:t>
            </a: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JetBrains Mono"/>
              </a:rPr>
              <a:t>, x + </a:t>
            </a: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D0BF69"/>
                </a:solidFill>
                <a:effectLst/>
                <a:latin typeface="JetBrains Mono"/>
              </a:rPr>
              <a:t>316</a:t>
            </a: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JetBrains Mono"/>
              </a:rPr>
              <a:t>, y + </a:t>
            </a: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D0BF69"/>
                </a:solidFill>
                <a:effectLst/>
                <a:latin typeface="JetBrains Mono"/>
              </a:rPr>
              <a:t>300</a:t>
            </a: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JetBrains Mono"/>
              </a:rPr>
              <a:t>, x + </a:t>
            </a: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D0BF69"/>
                </a:solidFill>
                <a:effectLst/>
                <a:latin typeface="JetBrains Mono"/>
              </a:rPr>
              <a:t>266</a:t>
            </a: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JetBrains Mono"/>
              </a:rPr>
              <a:t>, y + </a:t>
            </a: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D0BF69"/>
                </a:solidFill>
                <a:effectLst/>
                <a:latin typeface="JetBrains Mono"/>
              </a:rPr>
              <a:t>350</a:t>
            </a: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JetBrains Mono"/>
              </a:rPr>
              <a:t>, </a:t>
            </a:r>
            <a:r>
              <a:rPr kumimoji="0" lang="ru-RU" altLang="ru-RU" sz="1200" b="0" i="0" u="none" strike="noStrike" cap="none" normalizeH="0" baseline="0" dirty="0" err="1" smtClean="0">
                <a:ln>
                  <a:noFill/>
                </a:ln>
                <a:solidFill>
                  <a:srgbClr val="A9B7C6"/>
                </a:solidFill>
                <a:effectLst/>
                <a:latin typeface="JetBrains Mono"/>
              </a:rPr>
              <a:t>fill</a:t>
            </a: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JetBrains Mono"/>
              </a:rPr>
              <a:t>=</a:t>
            </a: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FC6A5D"/>
                </a:solidFill>
                <a:effectLst/>
                <a:latin typeface="JetBrains Mono"/>
              </a:rPr>
              <a:t>"#F67824"</a:t>
            </a: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JetBrains Mono"/>
              </a:rPr>
              <a:t>)</a:t>
            </a:r>
            <a:b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JetBrains Mono"/>
              </a:rPr>
            </a:b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JetBrains Mono"/>
              </a:rPr>
              <a:t/>
            </a:r>
            <a:b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JetBrains Mono"/>
              </a:rPr>
            </a:b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JetBrains Mono"/>
              </a:rPr>
              <a:t>    </a:t>
            </a:r>
            <a:r>
              <a:rPr kumimoji="0" lang="ru-RU" altLang="ru-RU" sz="1200" b="0" i="0" u="none" strike="noStrike" cap="none" normalizeH="0" baseline="0" dirty="0" err="1" smtClean="0">
                <a:ln>
                  <a:noFill/>
                </a:ln>
                <a:solidFill>
                  <a:srgbClr val="FFFFFF"/>
                </a:solidFill>
                <a:effectLst/>
                <a:latin typeface="JetBrains Mono"/>
              </a:rPr>
              <a:t>canvas.</a:t>
            </a:r>
            <a:r>
              <a:rPr kumimoji="0" lang="ru-RU" altLang="ru-RU" sz="1200" b="0" i="0" u="none" strike="noStrike" cap="none" normalizeH="0" baseline="0" dirty="0" err="1" smtClean="0">
                <a:ln>
                  <a:noFill/>
                </a:ln>
                <a:solidFill>
                  <a:srgbClr val="67B7A4"/>
                </a:solidFill>
                <a:effectLst/>
                <a:latin typeface="JetBrains Mono"/>
              </a:rPr>
              <a:t>create_polygon</a:t>
            </a: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JetBrains Mono"/>
              </a:rPr>
              <a:t>(x + </a:t>
            </a: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D0BF69"/>
                </a:solidFill>
                <a:effectLst/>
                <a:latin typeface="JetBrains Mono"/>
              </a:rPr>
              <a:t>200</a:t>
            </a: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JetBrains Mono"/>
              </a:rPr>
              <a:t>, y + </a:t>
            </a: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D0BF69"/>
                </a:solidFill>
                <a:effectLst/>
                <a:latin typeface="JetBrains Mono"/>
              </a:rPr>
              <a:t>294</a:t>
            </a: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JetBrains Mono"/>
              </a:rPr>
              <a:t>, x + </a:t>
            </a: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D0BF69"/>
                </a:solidFill>
                <a:effectLst/>
                <a:latin typeface="JetBrains Mono"/>
              </a:rPr>
              <a:t>162</a:t>
            </a: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JetBrains Mono"/>
              </a:rPr>
              <a:t>, y + </a:t>
            </a: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D0BF69"/>
                </a:solidFill>
                <a:effectLst/>
                <a:latin typeface="JetBrains Mono"/>
              </a:rPr>
              <a:t>200</a:t>
            </a: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JetBrains Mono"/>
              </a:rPr>
              <a:t>, x + </a:t>
            </a: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D0BF69"/>
                </a:solidFill>
                <a:effectLst/>
                <a:latin typeface="JetBrains Mono"/>
              </a:rPr>
              <a:t>245</a:t>
            </a: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JetBrains Mono"/>
              </a:rPr>
              <a:t>, y + </a:t>
            </a: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D0BF69"/>
                </a:solidFill>
                <a:effectLst/>
                <a:latin typeface="JetBrains Mono"/>
              </a:rPr>
              <a:t>150</a:t>
            </a: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JetBrains Mono"/>
              </a:rPr>
              <a:t>, </a:t>
            </a:r>
            <a:r>
              <a:rPr kumimoji="0" lang="ru-RU" altLang="ru-RU" sz="1200" b="0" i="0" u="none" strike="noStrike" cap="none" normalizeH="0" baseline="0" dirty="0" err="1" smtClean="0">
                <a:ln>
                  <a:noFill/>
                </a:ln>
                <a:solidFill>
                  <a:srgbClr val="A9B7C6"/>
                </a:solidFill>
                <a:effectLst/>
                <a:latin typeface="JetBrains Mono"/>
              </a:rPr>
              <a:t>fill</a:t>
            </a: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JetBrains Mono"/>
              </a:rPr>
              <a:t>=</a:t>
            </a: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FC6A5D"/>
                </a:solidFill>
                <a:effectLst/>
                <a:latin typeface="JetBrains Mono"/>
              </a:rPr>
              <a:t>"#F67824"</a:t>
            </a: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JetBrains Mono"/>
              </a:rPr>
              <a:t>)</a:t>
            </a:r>
            <a:b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JetBrains Mono"/>
              </a:rPr>
            </a:b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JetBrains Mono"/>
              </a:rPr>
              <a:t>    </a:t>
            </a:r>
            <a:r>
              <a:rPr kumimoji="0" lang="ru-RU" altLang="ru-RU" sz="1200" b="0" i="0" u="none" strike="noStrike" cap="none" normalizeH="0" baseline="0" dirty="0" err="1" smtClean="0">
                <a:ln>
                  <a:noFill/>
                </a:ln>
                <a:solidFill>
                  <a:srgbClr val="FFFFFF"/>
                </a:solidFill>
                <a:effectLst/>
                <a:latin typeface="JetBrains Mono"/>
              </a:rPr>
              <a:t>canvas.</a:t>
            </a:r>
            <a:r>
              <a:rPr kumimoji="0" lang="ru-RU" altLang="ru-RU" sz="1200" b="0" i="0" u="none" strike="noStrike" cap="none" normalizeH="0" baseline="0" dirty="0" err="1" smtClean="0">
                <a:ln>
                  <a:noFill/>
                </a:ln>
                <a:solidFill>
                  <a:srgbClr val="67B7A4"/>
                </a:solidFill>
                <a:effectLst/>
                <a:latin typeface="JetBrains Mono"/>
              </a:rPr>
              <a:t>create_polygon</a:t>
            </a: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JetBrains Mono"/>
              </a:rPr>
              <a:t>(x + </a:t>
            </a: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D0BF69"/>
                </a:solidFill>
                <a:effectLst/>
                <a:latin typeface="JetBrains Mono"/>
              </a:rPr>
              <a:t>200</a:t>
            </a: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JetBrains Mono"/>
              </a:rPr>
              <a:t>, y + </a:t>
            </a: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D0BF69"/>
                </a:solidFill>
                <a:effectLst/>
                <a:latin typeface="JetBrains Mono"/>
              </a:rPr>
              <a:t>54</a:t>
            </a: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JetBrains Mono"/>
              </a:rPr>
              <a:t>, x + </a:t>
            </a: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D0BF69"/>
                </a:solidFill>
                <a:effectLst/>
                <a:latin typeface="JetBrains Mono"/>
              </a:rPr>
              <a:t>162</a:t>
            </a: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JetBrains Mono"/>
              </a:rPr>
              <a:t>, y + </a:t>
            </a: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D0BF69"/>
                </a:solidFill>
                <a:effectLst/>
                <a:latin typeface="JetBrains Mono"/>
              </a:rPr>
              <a:t>196</a:t>
            </a: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JetBrains Mono"/>
              </a:rPr>
              <a:t>, x + </a:t>
            </a: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D0BF69"/>
                </a:solidFill>
                <a:effectLst/>
                <a:latin typeface="JetBrains Mono"/>
              </a:rPr>
              <a:t>245</a:t>
            </a: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JetBrains Mono"/>
              </a:rPr>
              <a:t>, y + </a:t>
            </a: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D0BF69"/>
                </a:solidFill>
                <a:effectLst/>
                <a:latin typeface="JetBrains Mono"/>
              </a:rPr>
              <a:t>146</a:t>
            </a: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JetBrains Mono"/>
              </a:rPr>
              <a:t>, </a:t>
            </a:r>
            <a:r>
              <a:rPr kumimoji="0" lang="ru-RU" altLang="ru-RU" sz="1200" b="0" i="0" u="none" strike="noStrike" cap="none" normalizeH="0" baseline="0" dirty="0" err="1" smtClean="0">
                <a:ln>
                  <a:noFill/>
                </a:ln>
                <a:solidFill>
                  <a:srgbClr val="A9B7C6"/>
                </a:solidFill>
                <a:effectLst/>
                <a:latin typeface="JetBrains Mono"/>
              </a:rPr>
              <a:t>fill</a:t>
            </a: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JetBrains Mono"/>
              </a:rPr>
              <a:t>=</a:t>
            </a: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FC6A5D"/>
                </a:solidFill>
                <a:effectLst/>
                <a:latin typeface="JetBrains Mono"/>
              </a:rPr>
              <a:t>"#62B999"</a:t>
            </a: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JetBrains Mono"/>
              </a:rPr>
              <a:t>)</a:t>
            </a:r>
            <a:endParaRPr kumimoji="0" lang="ru-RU" alt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3006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Код </a:t>
            </a:r>
            <a:r>
              <a:rPr lang="ru-RU" dirty="0" err="1" smtClean="0"/>
              <a:t>отрисовки</a:t>
            </a:r>
            <a:r>
              <a:rPr lang="ru-RU" dirty="0" smtClean="0"/>
              <a:t> всего пейзажа</a:t>
            </a:r>
            <a:endParaRPr lang="ru-RU" dirty="0"/>
          </a:p>
        </p:txBody>
      </p:sp>
      <p:sp>
        <p:nvSpPr>
          <p:cNvPr id="4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628650" y="1690689"/>
            <a:ext cx="7688067" cy="3600986"/>
          </a:xfrm>
          <a:prstGeom prst="rect">
            <a:avLst/>
          </a:prstGeom>
          <a:solidFill>
            <a:srgbClr val="292A2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JetBrains Mono"/>
              </a:rPr>
              <a:t/>
            </a:r>
            <a:b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JetBrains Mono"/>
              </a:rPr>
            </a:br>
            <a:r>
              <a:rPr kumimoji="0" lang="ru-RU" altLang="ru-RU" sz="1200" b="1" i="0" u="none" strike="noStrike" cap="none" normalizeH="0" baseline="0" smtClean="0">
                <a:ln>
                  <a:noFill/>
                </a:ln>
                <a:solidFill>
                  <a:srgbClr val="FC5FA3"/>
                </a:solidFill>
                <a:effectLst/>
                <a:latin typeface="JetBrains Mono"/>
              </a:rPr>
              <a:t>def </a:t>
            </a: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41A1C0"/>
                </a:solidFill>
                <a:effectLst/>
                <a:latin typeface="JetBrains Mono"/>
              </a:rPr>
              <a:t>draw_all</a:t>
            </a: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JetBrains Mono"/>
              </a:rPr>
              <a:t>():</a:t>
            </a:r>
            <a:b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JetBrains Mono"/>
              </a:rPr>
            </a:b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JetBrains Mono"/>
              </a:rPr>
              <a:t>    canvas.</a:t>
            </a: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67B7A4"/>
                </a:solidFill>
                <a:effectLst/>
                <a:latin typeface="JetBrains Mono"/>
              </a:rPr>
              <a:t>delete</a:t>
            </a: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JetBrains Mono"/>
              </a:rPr>
              <a:t>(</a:t>
            </a: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FC6A5D"/>
                </a:solidFill>
                <a:effectLst/>
                <a:latin typeface="JetBrains Mono"/>
              </a:rPr>
              <a:t>"all"</a:t>
            </a: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JetBrains Mono"/>
              </a:rPr>
              <a:t>)</a:t>
            </a:r>
            <a:b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JetBrains Mono"/>
              </a:rPr>
            </a:b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JetBrains Mono"/>
              </a:rPr>
              <a:t/>
            </a:r>
            <a:b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JetBrains Mono"/>
              </a:rPr>
            </a:b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JetBrains Mono"/>
              </a:rPr>
              <a:t>    yOffset = math.</a:t>
            </a: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67B7A4"/>
                </a:solidFill>
                <a:effectLst/>
                <a:latin typeface="JetBrains Mono"/>
              </a:rPr>
              <a:t>sin</a:t>
            </a: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JetBrains Mono"/>
              </a:rPr>
              <a:t>(sun_offset / </a:t>
            </a: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D0BF69"/>
                </a:solidFill>
                <a:effectLst/>
                <a:latin typeface="JetBrains Mono"/>
              </a:rPr>
              <a:t>600</a:t>
            </a: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JetBrains Mono"/>
              </a:rPr>
              <a:t>) * </a:t>
            </a: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D0BF69"/>
                </a:solidFill>
                <a:effectLst/>
                <a:latin typeface="JetBrains Mono"/>
              </a:rPr>
              <a:t>200</a:t>
            </a:r>
            <a:b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D0BF69"/>
                </a:solidFill>
                <a:effectLst/>
                <a:latin typeface="JetBrains Mono"/>
              </a:rPr>
            </a:b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D0BF69"/>
                </a:solidFill>
                <a:effectLst/>
                <a:latin typeface="JetBrains Mono"/>
              </a:rPr>
              <a:t/>
            </a:r>
            <a:b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D0BF69"/>
                </a:solidFill>
                <a:effectLst/>
                <a:latin typeface="JetBrains Mono"/>
              </a:rPr>
            </a:b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D0BF69"/>
                </a:solidFill>
                <a:effectLst/>
                <a:latin typeface="JetBrains Mono"/>
              </a:rPr>
              <a:t>    </a:t>
            </a: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JetBrains Mono"/>
              </a:rPr>
              <a:t>canvas.</a:t>
            </a: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67B7A4"/>
                </a:solidFill>
                <a:effectLst/>
                <a:latin typeface="JetBrains Mono"/>
              </a:rPr>
              <a:t>create_rectangle</a:t>
            </a: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JetBrains Mono"/>
              </a:rPr>
              <a:t>(</a:t>
            </a: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D0BF69"/>
                </a:solidFill>
                <a:effectLst/>
                <a:latin typeface="JetBrains Mono"/>
              </a:rPr>
              <a:t>0</a:t>
            </a: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JetBrains Mono"/>
              </a:rPr>
              <a:t>, </a:t>
            </a: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D0BF69"/>
                </a:solidFill>
                <a:effectLst/>
                <a:latin typeface="JetBrains Mono"/>
              </a:rPr>
              <a:t>0</a:t>
            </a: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JetBrains Mono"/>
              </a:rPr>
              <a:t>, </a:t>
            </a: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D0BF69"/>
                </a:solidFill>
                <a:effectLst/>
                <a:latin typeface="JetBrains Mono"/>
              </a:rPr>
              <a:t>900</a:t>
            </a: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JetBrains Mono"/>
              </a:rPr>
              <a:t>, </a:t>
            </a: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D0BF69"/>
                </a:solidFill>
                <a:effectLst/>
                <a:latin typeface="JetBrains Mono"/>
              </a:rPr>
              <a:t>400</a:t>
            </a: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JetBrains Mono"/>
              </a:rPr>
              <a:t>, </a:t>
            </a: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A9B7C6"/>
                </a:solidFill>
                <a:effectLst/>
                <a:latin typeface="JetBrains Mono"/>
              </a:rPr>
              <a:t>fill</a:t>
            </a: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JetBrains Mono"/>
              </a:rPr>
              <a:t>=</a:t>
            </a: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67B7A4"/>
                </a:solidFill>
                <a:effectLst/>
                <a:latin typeface="JetBrains Mono"/>
              </a:rPr>
              <a:t>blend_colors</a:t>
            </a: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JetBrains Mono"/>
              </a:rPr>
              <a:t>(</a:t>
            </a: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FC6A5D"/>
                </a:solidFill>
                <a:effectLst/>
                <a:latin typeface="JetBrains Mono"/>
              </a:rPr>
              <a:t>"#F6E2B0"</a:t>
            </a: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JetBrains Mono"/>
              </a:rPr>
              <a:t>, </a:t>
            </a: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FC6A5D"/>
                </a:solidFill>
                <a:effectLst/>
                <a:latin typeface="JetBrains Mono"/>
              </a:rPr>
              <a:t>"#ffa3c5"</a:t>
            </a: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JetBrains Mono"/>
              </a:rPr>
              <a:t>, math.</a:t>
            </a: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67B7A4"/>
                </a:solidFill>
                <a:effectLst/>
                <a:latin typeface="JetBrains Mono"/>
              </a:rPr>
              <a:t>sin</a:t>
            </a: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JetBrains Mono"/>
              </a:rPr>
              <a:t>(sun_offset / </a:t>
            </a: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D0BF69"/>
                </a:solidFill>
                <a:effectLst/>
                <a:latin typeface="JetBrains Mono"/>
              </a:rPr>
              <a:t>600</a:t>
            </a: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JetBrains Mono"/>
              </a:rPr>
              <a:t>)),</a:t>
            </a:r>
            <a:b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JetBrains Mono"/>
              </a:rPr>
            </a:b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JetBrains Mono"/>
              </a:rPr>
              <a:t>                            </a:t>
            </a: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A9B7C6"/>
                </a:solidFill>
                <a:effectLst/>
                <a:latin typeface="JetBrains Mono"/>
              </a:rPr>
              <a:t>outline</a:t>
            </a: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JetBrains Mono"/>
              </a:rPr>
              <a:t>=</a:t>
            </a: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FC6A5D"/>
                </a:solidFill>
                <a:effectLst/>
                <a:latin typeface="JetBrains Mono"/>
              </a:rPr>
              <a:t>""</a:t>
            </a: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JetBrains Mono"/>
              </a:rPr>
              <a:t>)</a:t>
            </a:r>
            <a:b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JetBrains Mono"/>
              </a:rPr>
            </a:b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JetBrains Mono"/>
              </a:rPr>
              <a:t>    canvas.</a:t>
            </a: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67B7A4"/>
                </a:solidFill>
                <a:effectLst/>
                <a:latin typeface="JetBrains Mono"/>
              </a:rPr>
              <a:t>create_rectangle</a:t>
            </a: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JetBrains Mono"/>
              </a:rPr>
              <a:t>(</a:t>
            </a: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D0BF69"/>
                </a:solidFill>
                <a:effectLst/>
                <a:latin typeface="JetBrains Mono"/>
              </a:rPr>
              <a:t>0</a:t>
            </a: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JetBrains Mono"/>
              </a:rPr>
              <a:t>, </a:t>
            </a: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D0BF69"/>
                </a:solidFill>
                <a:effectLst/>
                <a:latin typeface="JetBrains Mono"/>
              </a:rPr>
              <a:t>350</a:t>
            </a: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JetBrains Mono"/>
              </a:rPr>
              <a:t>, </a:t>
            </a: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D0BF69"/>
                </a:solidFill>
                <a:effectLst/>
                <a:latin typeface="JetBrains Mono"/>
              </a:rPr>
              <a:t>900</a:t>
            </a: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JetBrains Mono"/>
              </a:rPr>
              <a:t>, </a:t>
            </a: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D0BF69"/>
                </a:solidFill>
                <a:effectLst/>
                <a:latin typeface="JetBrains Mono"/>
              </a:rPr>
              <a:t>400</a:t>
            </a: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JetBrains Mono"/>
              </a:rPr>
              <a:t>, </a:t>
            </a: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A9B7C6"/>
                </a:solidFill>
                <a:effectLst/>
                <a:latin typeface="JetBrains Mono"/>
              </a:rPr>
              <a:t>fill</a:t>
            </a: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JetBrains Mono"/>
              </a:rPr>
              <a:t>=</a:t>
            </a: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67B7A4"/>
                </a:solidFill>
                <a:effectLst/>
                <a:latin typeface="JetBrains Mono"/>
              </a:rPr>
              <a:t>blend_colors</a:t>
            </a: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JetBrains Mono"/>
              </a:rPr>
              <a:t>(</a:t>
            </a: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FC6A5D"/>
                </a:solidFill>
                <a:effectLst/>
                <a:latin typeface="JetBrains Mono"/>
              </a:rPr>
              <a:t>"#ffce7a"</a:t>
            </a: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JetBrains Mono"/>
              </a:rPr>
              <a:t>, </a:t>
            </a: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FC6A5D"/>
                </a:solidFill>
                <a:effectLst/>
                <a:latin typeface="JetBrains Mono"/>
              </a:rPr>
              <a:t>"#a3c8ff"</a:t>
            </a: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JetBrains Mono"/>
              </a:rPr>
              <a:t>, math.</a:t>
            </a: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67B7A4"/>
                </a:solidFill>
                <a:effectLst/>
                <a:latin typeface="JetBrains Mono"/>
              </a:rPr>
              <a:t>sin</a:t>
            </a: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JetBrains Mono"/>
              </a:rPr>
              <a:t>(sun_offset / </a:t>
            </a: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D0BF69"/>
                </a:solidFill>
                <a:effectLst/>
                <a:latin typeface="JetBrains Mono"/>
              </a:rPr>
              <a:t>600</a:t>
            </a: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JetBrains Mono"/>
              </a:rPr>
              <a:t>)),</a:t>
            </a:r>
            <a:b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JetBrains Mono"/>
              </a:rPr>
            </a:b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JetBrains Mono"/>
              </a:rPr>
              <a:t>                            </a:t>
            </a: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A9B7C6"/>
                </a:solidFill>
                <a:effectLst/>
                <a:latin typeface="JetBrains Mono"/>
              </a:rPr>
              <a:t>outline</a:t>
            </a: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JetBrains Mono"/>
              </a:rPr>
              <a:t>=</a:t>
            </a: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FC6A5D"/>
                </a:solidFill>
                <a:effectLst/>
                <a:latin typeface="JetBrains Mono"/>
              </a:rPr>
              <a:t>""</a:t>
            </a: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JetBrains Mono"/>
              </a:rPr>
              <a:t>)</a:t>
            </a:r>
            <a:b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JetBrains Mono"/>
              </a:rPr>
            </a:b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JetBrains Mono"/>
              </a:rPr>
              <a:t/>
            </a:r>
            <a:b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JetBrains Mono"/>
              </a:rPr>
            </a:b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JetBrains Mono"/>
              </a:rPr>
              <a:t>    canvas.</a:t>
            </a: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67B7A4"/>
                </a:solidFill>
                <a:effectLst/>
                <a:latin typeface="JetBrains Mono"/>
              </a:rPr>
              <a:t>create_oval</a:t>
            </a: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JetBrains Mono"/>
              </a:rPr>
              <a:t>(</a:t>
            </a: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D0BF69"/>
                </a:solidFill>
                <a:effectLst/>
                <a:latin typeface="JetBrains Mono"/>
              </a:rPr>
              <a:t>262 </a:t>
            </a: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JetBrains Mono"/>
              </a:rPr>
              <a:t>+ sun_offset, </a:t>
            </a: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D0BF69"/>
                </a:solidFill>
                <a:effectLst/>
                <a:latin typeface="JetBrains Mono"/>
              </a:rPr>
              <a:t>37 </a:t>
            </a: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JetBrains Mono"/>
              </a:rPr>
              <a:t>+ yOffset, sun_offset + </a:t>
            </a: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D0BF69"/>
                </a:solidFill>
                <a:effectLst/>
                <a:latin typeface="JetBrains Mono"/>
              </a:rPr>
              <a:t>338</a:t>
            </a: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JetBrains Mono"/>
              </a:rPr>
              <a:t>, </a:t>
            </a: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D0BF69"/>
                </a:solidFill>
                <a:effectLst/>
                <a:latin typeface="JetBrains Mono"/>
              </a:rPr>
              <a:t>113 </a:t>
            </a: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JetBrains Mono"/>
              </a:rPr>
              <a:t>+ yOffset,</a:t>
            </a:r>
            <a:b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JetBrains Mono"/>
              </a:rPr>
            </a:b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JetBrains Mono"/>
              </a:rPr>
              <a:t>                       </a:t>
            </a: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A9B7C6"/>
                </a:solidFill>
                <a:effectLst/>
                <a:latin typeface="JetBrains Mono"/>
              </a:rPr>
              <a:t>fill</a:t>
            </a: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JetBrains Mono"/>
              </a:rPr>
              <a:t>=</a:t>
            </a: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67B7A4"/>
                </a:solidFill>
                <a:effectLst/>
                <a:latin typeface="JetBrains Mono"/>
              </a:rPr>
              <a:t>blend_colors</a:t>
            </a: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JetBrains Mono"/>
              </a:rPr>
              <a:t>(</a:t>
            </a: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FC6A5D"/>
                </a:solidFill>
                <a:effectLst/>
                <a:latin typeface="JetBrains Mono"/>
              </a:rPr>
              <a:t>"#ff904f"</a:t>
            </a: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JetBrains Mono"/>
              </a:rPr>
              <a:t>, </a:t>
            </a: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FC6A5D"/>
                </a:solidFill>
                <a:effectLst/>
                <a:latin typeface="JetBrains Mono"/>
              </a:rPr>
              <a:t>"#ff644f"</a:t>
            </a: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JetBrains Mono"/>
              </a:rPr>
              <a:t>, math.</a:t>
            </a: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67B7A4"/>
                </a:solidFill>
                <a:effectLst/>
                <a:latin typeface="JetBrains Mono"/>
              </a:rPr>
              <a:t>sin</a:t>
            </a: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JetBrains Mono"/>
              </a:rPr>
              <a:t>(sun_offset / </a:t>
            </a: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D0BF69"/>
                </a:solidFill>
                <a:effectLst/>
                <a:latin typeface="JetBrains Mono"/>
              </a:rPr>
              <a:t>600</a:t>
            </a: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JetBrains Mono"/>
              </a:rPr>
              <a:t>)), </a:t>
            </a: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A9B7C6"/>
                </a:solidFill>
                <a:effectLst/>
                <a:latin typeface="JetBrains Mono"/>
              </a:rPr>
              <a:t>outline</a:t>
            </a: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JetBrains Mono"/>
              </a:rPr>
              <a:t>=</a:t>
            </a: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FC6A5D"/>
                </a:solidFill>
                <a:effectLst/>
                <a:latin typeface="JetBrains Mono"/>
              </a:rPr>
              <a:t>""</a:t>
            </a: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JetBrains Mono"/>
              </a:rPr>
              <a:t>)</a:t>
            </a:r>
            <a:b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JetBrains Mono"/>
              </a:rPr>
            </a:b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JetBrains Mono"/>
              </a:rPr>
              <a:t>    canvas.</a:t>
            </a: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67B7A4"/>
                </a:solidFill>
                <a:effectLst/>
                <a:latin typeface="JetBrains Mono"/>
              </a:rPr>
              <a:t>create_oval</a:t>
            </a: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JetBrains Mono"/>
              </a:rPr>
              <a:t>(</a:t>
            </a: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D0BF69"/>
                </a:solidFill>
                <a:effectLst/>
                <a:latin typeface="JetBrains Mono"/>
              </a:rPr>
              <a:t>275 </a:t>
            </a: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JetBrains Mono"/>
              </a:rPr>
              <a:t>+ sun_offset, </a:t>
            </a: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D0BF69"/>
                </a:solidFill>
                <a:effectLst/>
                <a:latin typeface="JetBrains Mono"/>
              </a:rPr>
              <a:t>50 </a:t>
            </a: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JetBrains Mono"/>
              </a:rPr>
              <a:t>+ yOffset, sun_offset + </a:t>
            </a: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D0BF69"/>
                </a:solidFill>
                <a:effectLst/>
                <a:latin typeface="JetBrains Mono"/>
              </a:rPr>
              <a:t>325</a:t>
            </a: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JetBrains Mono"/>
              </a:rPr>
              <a:t>, </a:t>
            </a: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D0BF69"/>
                </a:solidFill>
                <a:effectLst/>
                <a:latin typeface="JetBrains Mono"/>
              </a:rPr>
              <a:t>100 </a:t>
            </a: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JetBrains Mono"/>
              </a:rPr>
              <a:t>+ yOffset,</a:t>
            </a:r>
            <a:b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JetBrains Mono"/>
              </a:rPr>
            </a:b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JetBrains Mono"/>
              </a:rPr>
              <a:t>                       </a:t>
            </a: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A9B7C6"/>
                </a:solidFill>
                <a:effectLst/>
                <a:latin typeface="JetBrains Mono"/>
              </a:rPr>
              <a:t>fill</a:t>
            </a: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JetBrains Mono"/>
              </a:rPr>
              <a:t>=</a:t>
            </a: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67B7A4"/>
                </a:solidFill>
                <a:effectLst/>
                <a:latin typeface="JetBrains Mono"/>
              </a:rPr>
              <a:t>blend_colors</a:t>
            </a: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JetBrains Mono"/>
              </a:rPr>
              <a:t>(</a:t>
            </a: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FC6A5D"/>
                </a:solidFill>
                <a:effectLst/>
                <a:latin typeface="JetBrains Mono"/>
              </a:rPr>
              <a:t>"#FFFFFF"</a:t>
            </a: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JetBrains Mono"/>
              </a:rPr>
              <a:t>, </a:t>
            </a: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FC6A5D"/>
                </a:solidFill>
                <a:effectLst/>
                <a:latin typeface="JetBrains Mono"/>
              </a:rPr>
              <a:t>"#ffe3b5"</a:t>
            </a: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JetBrains Mono"/>
              </a:rPr>
              <a:t>, math.</a:t>
            </a: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67B7A4"/>
                </a:solidFill>
                <a:effectLst/>
                <a:latin typeface="JetBrains Mono"/>
              </a:rPr>
              <a:t>sin</a:t>
            </a: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JetBrains Mono"/>
              </a:rPr>
              <a:t>(sun_offset / </a:t>
            </a: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D0BF69"/>
                </a:solidFill>
                <a:effectLst/>
                <a:latin typeface="JetBrains Mono"/>
              </a:rPr>
              <a:t>600</a:t>
            </a: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JetBrains Mono"/>
              </a:rPr>
              <a:t>)), </a:t>
            </a: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A9B7C6"/>
                </a:solidFill>
                <a:effectLst/>
                <a:latin typeface="JetBrains Mono"/>
              </a:rPr>
              <a:t>outline</a:t>
            </a: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JetBrains Mono"/>
              </a:rPr>
              <a:t>=</a:t>
            </a: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FC6A5D"/>
                </a:solidFill>
                <a:effectLst/>
                <a:latin typeface="JetBrains Mono"/>
              </a:rPr>
              <a:t>""</a:t>
            </a: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JetBrains Mono"/>
              </a:rPr>
              <a:t>)</a:t>
            </a:r>
            <a:b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JetBrains Mono"/>
              </a:rPr>
            </a:b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JetBrains Mono"/>
              </a:rPr>
              <a:t/>
            </a:r>
            <a:b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JetBrains Mono"/>
              </a:rPr>
            </a:b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JetBrains Mono"/>
              </a:rPr>
              <a:t>    </a:t>
            </a: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67B7A4"/>
                </a:solidFill>
                <a:effectLst/>
                <a:latin typeface="JetBrains Mono"/>
              </a:rPr>
              <a:t>draw_ship</a:t>
            </a: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JetBrains Mono"/>
              </a:rPr>
              <a:t>(</a:t>
            </a: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D0BF69"/>
                </a:solidFill>
                <a:effectLst/>
                <a:latin typeface="JetBrains Mono"/>
              </a:rPr>
              <a:t>0 </a:t>
            </a: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JetBrains Mono"/>
              </a:rPr>
              <a:t>+ ship_1_offset, </a:t>
            </a: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D0BF69"/>
                </a:solidFill>
                <a:effectLst/>
                <a:latin typeface="JetBrains Mono"/>
              </a:rPr>
              <a:t>0</a:t>
            </a: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JetBrains Mono"/>
              </a:rPr>
              <a:t>)</a:t>
            </a:r>
            <a:b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JetBrains Mono"/>
              </a:rPr>
            </a:b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JetBrains Mono"/>
              </a:rPr>
              <a:t>    </a:t>
            </a: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67B7A4"/>
                </a:solidFill>
                <a:effectLst/>
                <a:latin typeface="JetBrains Mono"/>
              </a:rPr>
              <a:t>draw_ship</a:t>
            </a: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JetBrains Mono"/>
              </a:rPr>
              <a:t>(</a:t>
            </a: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D0BF69"/>
                </a:solidFill>
                <a:effectLst/>
                <a:latin typeface="JetBrains Mono"/>
              </a:rPr>
              <a:t>500 </a:t>
            </a: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JetBrains Mono"/>
              </a:rPr>
              <a:t>+ ship_3_offset, </a:t>
            </a: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D0BF69"/>
                </a:solidFill>
                <a:effectLst/>
                <a:latin typeface="JetBrains Mono"/>
              </a:rPr>
              <a:t>0</a:t>
            </a: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JetBrains Mono"/>
              </a:rPr>
              <a:t>)</a:t>
            </a:r>
            <a:b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JetBrains Mono"/>
              </a:rPr>
            </a:b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JetBrains Mono"/>
              </a:rPr>
              <a:t>    </a:t>
            </a: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67B7A4"/>
                </a:solidFill>
                <a:effectLst/>
                <a:latin typeface="JetBrains Mono"/>
              </a:rPr>
              <a:t>draw_ship</a:t>
            </a: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JetBrains Mono"/>
              </a:rPr>
              <a:t>(</a:t>
            </a: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D0BF69"/>
                </a:solidFill>
                <a:effectLst/>
                <a:latin typeface="JetBrains Mono"/>
              </a:rPr>
              <a:t>250 </a:t>
            </a: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JetBrains Mono"/>
              </a:rPr>
              <a:t>+ ship_2_offset, </a:t>
            </a: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D0BF69"/>
                </a:solidFill>
                <a:effectLst/>
                <a:latin typeface="JetBrains Mono"/>
              </a:rPr>
              <a:t>30</a:t>
            </a: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JetBrains Mono"/>
              </a:rPr>
              <a:t>)</a:t>
            </a:r>
            <a:endParaRPr kumimoji="0" lang="ru-RU" altLang="ru-RU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3908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Итоги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8650" y="1544271"/>
            <a:ext cx="7886700" cy="435133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dirty="0" smtClean="0"/>
              <a:t>В результат работы над проектом были выполнены следующие задачи</a:t>
            </a:r>
          </a:p>
          <a:p>
            <a:r>
              <a:rPr lang="ru-RU" dirty="0" smtClean="0"/>
              <a:t>Было реализовано графическое приложение на языке </a:t>
            </a:r>
            <a:r>
              <a:rPr lang="en-US" dirty="0" smtClean="0"/>
              <a:t>python</a:t>
            </a:r>
            <a:r>
              <a:rPr lang="ru-RU" dirty="0" smtClean="0"/>
              <a:t> с использование</a:t>
            </a:r>
            <a:r>
              <a:rPr lang="ru-RU" dirty="0"/>
              <a:t>м</a:t>
            </a:r>
            <a:r>
              <a:rPr lang="ru-RU" dirty="0" smtClean="0"/>
              <a:t> среды разработки </a:t>
            </a:r>
            <a:r>
              <a:rPr lang="en-US" dirty="0" err="1" smtClean="0"/>
              <a:t>Pycharm</a:t>
            </a:r>
            <a:r>
              <a:rPr lang="en-US" dirty="0" smtClean="0"/>
              <a:t>, </a:t>
            </a:r>
            <a:r>
              <a:rPr lang="ru-RU" dirty="0" smtClean="0"/>
              <a:t>отображающее интерактивный пейзаж </a:t>
            </a:r>
          </a:p>
          <a:p>
            <a:r>
              <a:rPr lang="ru-RU" dirty="0" smtClean="0"/>
              <a:t>Размер приложения составил более </a:t>
            </a:r>
            <a:r>
              <a:rPr lang="ru-RU" dirty="0" smtClean="0">
                <a:solidFill>
                  <a:srgbClr val="FF0000"/>
                </a:solidFill>
              </a:rPr>
              <a:t>90 строк </a:t>
            </a:r>
            <a:r>
              <a:rPr lang="ru-RU" dirty="0" smtClean="0"/>
              <a:t>кода</a:t>
            </a:r>
          </a:p>
          <a:p>
            <a:r>
              <a:rPr lang="ru-RU" dirty="0" smtClean="0"/>
              <a:t>Были получены и успешно применены навыки разработки сложного приложения на языке </a:t>
            </a:r>
            <a:r>
              <a:rPr lang="en-US" dirty="0" smtClean="0"/>
              <a:t>python</a:t>
            </a: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3317127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26</TotalTime>
  <Words>165</Words>
  <Application>Microsoft Office PowerPoint</Application>
  <PresentationFormat>Экран (4:3)</PresentationFormat>
  <Paragraphs>28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JetBrains Mono</vt:lpstr>
      <vt:lpstr>Тема Office</vt:lpstr>
      <vt:lpstr>Разработка графического приложения на языке python</vt:lpstr>
      <vt:lpstr>Презентация PowerPoint</vt:lpstr>
      <vt:lpstr>Навыки и умения</vt:lpstr>
      <vt:lpstr>Общий вид приложения</vt:lpstr>
      <vt:lpstr>Управление солнцем</vt:lpstr>
      <vt:lpstr>Управление кораблями</vt:lpstr>
      <vt:lpstr>Код отрисовки корабля</vt:lpstr>
      <vt:lpstr>Код отрисовки всего пейзажа</vt:lpstr>
      <vt:lpstr>Итоги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Разработка графического приложения на языке python</dc:title>
  <dc:creator>m</dc:creator>
  <cp:lastModifiedBy>m</cp:lastModifiedBy>
  <cp:revision>4</cp:revision>
  <dcterms:created xsi:type="dcterms:W3CDTF">2021-12-17T16:29:30Z</dcterms:created>
  <dcterms:modified xsi:type="dcterms:W3CDTF">2021-12-17T16:56:14Z</dcterms:modified>
</cp:coreProperties>
</file>